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3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9/2/2011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47965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TGAU </a:t>
            </a:r>
            <a:r>
              <a:rPr lang="en-GB" sz="6000" dirty="0" err="1" smtClean="0">
                <a:latin typeface="Berlin Sans FB" pitchFamily="34" charset="0"/>
              </a:rPr>
              <a:t>Mathemateg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err="1" smtClean="0">
                <a:latin typeface="Berlin Sans FB" pitchFamily="34" charset="0"/>
              </a:rPr>
              <a:t>Datrys</a:t>
            </a:r>
            <a:r>
              <a:rPr lang="en-GB" sz="6000" dirty="0" smtClean="0">
                <a:latin typeface="Berlin Sans FB" pitchFamily="34" charset="0"/>
              </a:rPr>
              <a:t> </a:t>
            </a:r>
            <a:r>
              <a:rPr lang="en-GB" sz="6000" dirty="0" err="1" smtClean="0">
                <a:latin typeface="Berlin Sans FB" pitchFamily="34" charset="0"/>
              </a:rPr>
              <a:t>Problemau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err="1" smtClean="0">
                <a:latin typeface="Berlin Sans FB" pitchFamily="34" charset="0"/>
              </a:rPr>
              <a:t>Haen</a:t>
            </a:r>
            <a:r>
              <a:rPr lang="en-GB" sz="4400" dirty="0" smtClean="0">
                <a:latin typeface="Berlin Sans FB" pitchFamily="34" charset="0"/>
              </a:rPr>
              <a:t> </a:t>
            </a:r>
            <a:r>
              <a:rPr lang="en-GB" sz="4400" dirty="0" err="1" smtClean="0">
                <a:latin typeface="Berlin Sans FB" pitchFamily="34" charset="0"/>
              </a:rPr>
              <a:t>Uwch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 smtClean="0">
                <a:latin typeface="Berlin Sans FB" pitchFamily="34" charset="0"/>
              </a:rPr>
              <a:t>Mae </a:t>
            </a:r>
            <a:r>
              <a:rPr lang="en-GB" sz="2000" dirty="0" err="1" smtClean="0">
                <a:latin typeface="Berlin Sans FB" pitchFamily="34" charset="0"/>
              </a:rPr>
              <a:t>gan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gwmni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ffôn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symudol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gynnig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arbennig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sydd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defnyddio'r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fformiwla</a:t>
            </a:r>
            <a:r>
              <a:rPr lang="en-GB" sz="2000" dirty="0" smtClean="0">
                <a:latin typeface="Berlin Sans FB" pitchFamily="34" charset="0"/>
              </a:rPr>
              <a:t> </a:t>
            </a:r>
          </a:p>
          <a:p>
            <a:r>
              <a:rPr lang="en-GB" sz="2000" dirty="0" smtClean="0">
                <a:latin typeface="Berlin Sans FB" pitchFamily="34" charset="0"/>
              </a:rPr>
              <a:t>D = R + 0.01M + 0.03A</a:t>
            </a:r>
          </a:p>
          <a:p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D – y </a:t>
            </a:r>
            <a:r>
              <a:rPr lang="en-GB" sz="2000" dirty="0" err="1" smtClean="0">
                <a:latin typeface="Berlin Sans FB" pitchFamily="34" charset="0"/>
              </a:rPr>
              <a:t>bil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misol</a:t>
            </a:r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R – y </a:t>
            </a:r>
            <a:r>
              <a:rPr lang="en-GB" sz="2000" dirty="0" err="1" smtClean="0">
                <a:latin typeface="Berlin Sans FB" pitchFamily="34" charset="0"/>
              </a:rPr>
              <a:t>rhent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misol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gan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gynnwys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tecstiau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anghyfyngiedig</a:t>
            </a:r>
            <a:r>
              <a:rPr lang="en-GB" sz="2000" dirty="0" smtClean="0">
                <a:latin typeface="Berlin Sans FB" pitchFamily="34" charset="0"/>
              </a:rPr>
              <a:t> (unlimited texts)</a:t>
            </a:r>
          </a:p>
          <a:p>
            <a:r>
              <a:rPr lang="en-GB" sz="2000" dirty="0" smtClean="0">
                <a:latin typeface="Berlin Sans FB" pitchFamily="34" charset="0"/>
              </a:rPr>
              <a:t>M – </a:t>
            </a:r>
            <a:r>
              <a:rPr lang="en-GB" sz="2000" dirty="0" err="1" smtClean="0">
                <a:latin typeface="Berlin Sans FB" pitchFamily="34" charset="0"/>
              </a:rPr>
              <a:t>nifer</a:t>
            </a:r>
            <a:r>
              <a:rPr lang="en-GB" sz="2000" dirty="0" smtClean="0">
                <a:latin typeface="Berlin Sans FB" pitchFamily="34" charset="0"/>
              </a:rPr>
              <a:t> y </a:t>
            </a:r>
            <a:r>
              <a:rPr lang="en-GB" sz="2000" dirty="0" err="1" smtClean="0">
                <a:latin typeface="Berlin Sans FB" pitchFamily="34" charset="0"/>
              </a:rPr>
              <a:t>munudau</a:t>
            </a:r>
            <a:r>
              <a:rPr lang="en-GB" sz="2000" dirty="0" smtClean="0">
                <a:latin typeface="Berlin Sans FB" pitchFamily="34" charset="0"/>
              </a:rPr>
              <a:t> a </a:t>
            </a:r>
            <a:r>
              <a:rPr lang="en-GB" sz="2000" dirty="0" err="1" smtClean="0">
                <a:latin typeface="Berlin Sans FB" pitchFamily="34" charset="0"/>
              </a:rPr>
              <a:t>ddefnyddiwyd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alwadau'r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mis</a:t>
            </a:r>
            <a:endParaRPr lang="en-GB" sz="2000" dirty="0" smtClean="0">
              <a:latin typeface="Berlin Sans FB" pitchFamily="34" charset="0"/>
            </a:endParaRPr>
          </a:p>
          <a:p>
            <a:r>
              <a:rPr lang="es-ES" sz="2000" dirty="0" smtClean="0">
                <a:latin typeface="Berlin Sans FB" pitchFamily="34" charset="0"/>
              </a:rPr>
              <a:t>A – </a:t>
            </a:r>
            <a:r>
              <a:rPr lang="es-ES" sz="2000" dirty="0" err="1" smtClean="0">
                <a:latin typeface="Berlin Sans FB" pitchFamily="34" charset="0"/>
              </a:rPr>
              <a:t>nifer</a:t>
            </a:r>
            <a:r>
              <a:rPr lang="es-ES" sz="2000" dirty="0" smtClean="0">
                <a:latin typeface="Berlin Sans FB" pitchFamily="34" charset="0"/>
              </a:rPr>
              <a:t> y </a:t>
            </a:r>
            <a:r>
              <a:rPr lang="es-ES" sz="2000" dirty="0" err="1" smtClean="0">
                <a:latin typeface="Berlin Sans FB" pitchFamily="34" charset="0"/>
              </a:rPr>
              <a:t>munudau</a:t>
            </a:r>
            <a:r>
              <a:rPr lang="es-ES" sz="2000" dirty="0" smtClean="0">
                <a:latin typeface="Berlin Sans FB" pitchFamily="34" charset="0"/>
              </a:rPr>
              <a:t> a </a:t>
            </a:r>
            <a:r>
              <a:rPr lang="es-ES" sz="2000" dirty="0" err="1" smtClean="0">
                <a:latin typeface="Berlin Sans FB" pitchFamily="34" charset="0"/>
              </a:rPr>
              <a:t>ddefnyddiwyd</a:t>
            </a:r>
            <a:r>
              <a:rPr lang="es-ES" sz="2000" dirty="0" smtClean="0">
                <a:latin typeface="Berlin Sans FB" pitchFamily="34" charset="0"/>
              </a:rPr>
              <a:t> </a:t>
            </a:r>
            <a:r>
              <a:rPr lang="es-ES" sz="2000" dirty="0" err="1" smtClean="0">
                <a:latin typeface="Berlin Sans FB" pitchFamily="34" charset="0"/>
              </a:rPr>
              <a:t>ar</a:t>
            </a:r>
            <a:r>
              <a:rPr lang="es-ES" sz="2000" dirty="0" smtClean="0">
                <a:latin typeface="Berlin Sans FB" pitchFamily="34" charset="0"/>
              </a:rPr>
              <a:t> y </a:t>
            </a:r>
            <a:r>
              <a:rPr lang="es-ES" sz="2000" dirty="0" err="1" smtClean="0">
                <a:latin typeface="Berlin Sans FB" pitchFamily="34" charset="0"/>
              </a:rPr>
              <a:t>we'r</a:t>
            </a:r>
            <a:r>
              <a:rPr lang="es-ES" sz="2000" dirty="0" smtClean="0">
                <a:latin typeface="Berlin Sans FB" pitchFamily="34" charset="0"/>
              </a:rPr>
              <a:t> mis</a:t>
            </a:r>
          </a:p>
          <a:p>
            <a:endParaRPr lang="en-GB" sz="2000" dirty="0" smtClean="0">
              <a:latin typeface="Berlin Sans FB" pitchFamily="34" charset="0"/>
            </a:endParaRPr>
          </a:p>
          <a:p>
            <a:r>
              <a:rPr lang="en-GB" sz="2000" dirty="0" smtClean="0">
                <a:latin typeface="Berlin Sans FB" pitchFamily="34" charset="0"/>
              </a:rPr>
              <a:t>Fe </a:t>
            </a:r>
            <a:r>
              <a:rPr lang="en-GB" sz="2000" dirty="0" err="1" smtClean="0">
                <a:latin typeface="Berlin Sans FB" pitchFamily="34" charset="0"/>
              </a:rPr>
              <a:t>ddefnyddiodd</a:t>
            </a:r>
            <a:r>
              <a:rPr lang="en-GB" sz="2000" dirty="0" smtClean="0">
                <a:latin typeface="Berlin Sans FB" pitchFamily="34" charset="0"/>
              </a:rPr>
              <a:t> Dafydd 120 </a:t>
            </a:r>
            <a:r>
              <a:rPr lang="en-GB" sz="2000" dirty="0" err="1" smtClean="0">
                <a:latin typeface="Berlin Sans FB" pitchFamily="34" charset="0"/>
              </a:rPr>
              <a:t>munud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yn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llai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ar</a:t>
            </a:r>
            <a:r>
              <a:rPr lang="en-GB" sz="2000" dirty="0" smtClean="0">
                <a:latin typeface="Berlin Sans FB" pitchFamily="34" charset="0"/>
              </a:rPr>
              <a:t> y we </a:t>
            </a:r>
            <a:r>
              <a:rPr lang="en-GB" sz="2000" dirty="0" err="1" smtClean="0">
                <a:latin typeface="Berlin Sans FB" pitchFamily="34" charset="0"/>
              </a:rPr>
              <a:t>i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gymharu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â'r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nifer</a:t>
            </a:r>
            <a:r>
              <a:rPr lang="en-GB" sz="2000" dirty="0" smtClean="0">
                <a:latin typeface="Berlin Sans FB" pitchFamily="34" charset="0"/>
              </a:rPr>
              <a:t> o </a:t>
            </a:r>
            <a:r>
              <a:rPr lang="en-GB" sz="2000" dirty="0" err="1" smtClean="0">
                <a:latin typeface="Berlin Sans FB" pitchFamily="34" charset="0"/>
              </a:rPr>
              <a:t>funudau</a:t>
            </a:r>
            <a:r>
              <a:rPr lang="en-GB" sz="2000" dirty="0" smtClean="0">
                <a:latin typeface="Berlin Sans FB" pitchFamily="34" charset="0"/>
              </a:rPr>
              <a:t> a </a:t>
            </a:r>
            <a:r>
              <a:rPr lang="en-GB" sz="2000" dirty="0" err="1" smtClean="0">
                <a:latin typeface="Berlin Sans FB" pitchFamily="34" charset="0"/>
              </a:rPr>
              <a:t>ddefnyddiodd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alwadau</a:t>
            </a:r>
            <a:r>
              <a:rPr lang="en-GB" sz="2000" dirty="0" smtClean="0">
                <a:latin typeface="Berlin Sans FB" pitchFamily="34" charset="0"/>
              </a:rPr>
              <a:t>.  Cost y </a:t>
            </a:r>
            <a:r>
              <a:rPr lang="en-GB" sz="2000" dirty="0" err="1" smtClean="0">
                <a:latin typeface="Berlin Sans FB" pitchFamily="34" charset="0"/>
              </a:rPr>
              <a:t>rhent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misol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yw</a:t>
            </a:r>
            <a:r>
              <a:rPr lang="en-GB" sz="2000" dirty="0" smtClean="0">
                <a:latin typeface="Berlin Sans FB" pitchFamily="34" charset="0"/>
              </a:rPr>
              <a:t> £9 a </a:t>
            </a:r>
            <a:r>
              <a:rPr lang="en-GB" sz="2000" dirty="0" err="1" smtClean="0">
                <a:latin typeface="Berlin Sans FB" pitchFamily="34" charset="0"/>
              </a:rPr>
              <a:t>chyfanswm</a:t>
            </a:r>
            <a:r>
              <a:rPr lang="en-GB" sz="2000" dirty="0" smtClean="0">
                <a:latin typeface="Berlin Sans FB" pitchFamily="34" charset="0"/>
              </a:rPr>
              <a:t> y </a:t>
            </a:r>
            <a:r>
              <a:rPr lang="en-GB" sz="2000" dirty="0" err="1" smtClean="0">
                <a:latin typeface="Berlin Sans FB" pitchFamily="34" charset="0"/>
              </a:rPr>
              <a:t>bil</a:t>
            </a:r>
            <a:r>
              <a:rPr lang="en-GB" sz="2000" dirty="0" smtClean="0">
                <a:latin typeface="Berlin Sans FB" pitchFamily="34" charset="0"/>
              </a:rPr>
              <a:t> am y </a:t>
            </a:r>
            <a:r>
              <a:rPr lang="en-GB" sz="2000" dirty="0" err="1" smtClean="0">
                <a:latin typeface="Berlin Sans FB" pitchFamily="34" charset="0"/>
              </a:rPr>
              <a:t>mis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yw</a:t>
            </a:r>
            <a:r>
              <a:rPr lang="en-GB" sz="2000" dirty="0" smtClean="0">
                <a:latin typeface="Berlin Sans FB" pitchFamily="34" charset="0"/>
              </a:rPr>
              <a:t> £21.40.  Faint o </a:t>
            </a:r>
            <a:r>
              <a:rPr lang="en-GB" sz="2000" dirty="0" err="1" smtClean="0">
                <a:latin typeface="Berlin Sans FB" pitchFamily="34" charset="0"/>
              </a:rPr>
              <a:t>funudau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defnyddiodd</a:t>
            </a:r>
            <a:r>
              <a:rPr lang="en-GB" sz="2000" dirty="0" smtClean="0">
                <a:latin typeface="Berlin Sans FB" pitchFamily="34" charset="0"/>
              </a:rPr>
              <a:t> Dafydd </a:t>
            </a:r>
            <a:r>
              <a:rPr lang="en-GB" sz="2000" dirty="0" err="1" smtClean="0">
                <a:latin typeface="Berlin Sans FB" pitchFamily="34" charset="0"/>
              </a:rPr>
              <a:t>ar</a:t>
            </a:r>
            <a:r>
              <a:rPr lang="en-GB" sz="2000" dirty="0" smtClean="0">
                <a:latin typeface="Berlin Sans FB" pitchFamily="34" charset="0"/>
              </a:rPr>
              <a:t> </a:t>
            </a:r>
            <a:r>
              <a:rPr lang="en-GB" sz="2000" dirty="0" err="1" smtClean="0">
                <a:latin typeface="Berlin Sans FB" pitchFamily="34" charset="0"/>
              </a:rPr>
              <a:t>alwadau</a:t>
            </a:r>
            <a:r>
              <a:rPr lang="en-GB" sz="2000" dirty="0" smtClean="0">
                <a:latin typeface="Berlin Sans FB" pitchFamily="34" charset="0"/>
              </a:rPr>
              <a:t>?</a:t>
            </a:r>
            <a:endParaRPr lang="en-GB" sz="20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91680" y="4077072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011" y="3813811"/>
              <a:ext cx="7083064" cy="1937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Ysgrifennwch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fynegiad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ar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gyfer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A 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yn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nhermau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M.</a:t>
              </a:r>
            </a:p>
            <a:p>
              <a:endParaRPr lang="en-GB" sz="2400" dirty="0" smtClean="0">
                <a:solidFill>
                  <a:schemeClr val="bg2">
                    <a:lumMod val="50000"/>
                  </a:schemeClr>
                </a:solidFill>
                <a:latin typeface="Berlin Sans FB" pitchFamily="34" charset="0"/>
              </a:endParaRPr>
            </a:p>
            <a:p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Amnewidiwch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mynegiad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yma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a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gweddill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y data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mewn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i’r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fformiwla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er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mwyn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darganfod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</a:t>
              </a:r>
              <a:r>
                <a:rPr lang="en-GB" sz="2400" dirty="0" err="1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gwerth</a:t>
              </a:r>
              <a:r>
                <a:rPr lang="en-GB" sz="2400" dirty="0" smtClean="0">
                  <a:solidFill>
                    <a:schemeClr val="bg2">
                      <a:lumMod val="50000"/>
                    </a:schemeClr>
                  </a:solidFill>
                  <a:latin typeface="Berlin Sans FB" pitchFamily="34" charset="0"/>
                </a:rPr>
                <a:t> M. </a:t>
              </a:r>
            </a:p>
            <a:p>
              <a:endParaRPr lang="en-GB" sz="2400" dirty="0">
                <a:solidFill>
                  <a:srgbClr val="00A1DA"/>
                </a:solidFill>
                <a:latin typeface="Berlin Sans FB" pitchFamily="34" charset="0"/>
              </a:endParaRP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47664" y="4005064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 </a:t>
                </a:r>
                <a:r>
                  <a:rPr lang="en-GB" sz="2400" dirty="0" err="1" smtClean="0">
                    <a:solidFill>
                      <a:schemeClr val="bg1"/>
                    </a:solidFill>
                    <a:latin typeface="Berlin Sans FB" pitchFamily="34" charset="0"/>
                  </a:rPr>
                  <a:t>llaw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97312" y="836613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530334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52477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ATEB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1794" y="1048222"/>
            <a:ext cx="77470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dirty="0" smtClean="0">
                <a:latin typeface="Berlin Sans FB" pitchFamily="34" charset="0"/>
              </a:rPr>
              <a:t>A = M – 120</a:t>
            </a:r>
          </a:p>
          <a:p>
            <a:endParaRPr lang="en-GB" sz="3600" dirty="0">
              <a:latin typeface="Berlin Sans FB" pitchFamily="34" charset="0"/>
            </a:endParaRPr>
          </a:p>
          <a:p>
            <a:r>
              <a:rPr lang="en-GB" sz="3600" dirty="0" smtClean="0">
                <a:latin typeface="Berlin Sans FB" pitchFamily="34" charset="0"/>
              </a:rPr>
              <a:t>21.4 = 9 + 0.01M + 0.03(M-120)</a:t>
            </a:r>
          </a:p>
          <a:p>
            <a:r>
              <a:rPr lang="en-GB" sz="3600" dirty="0" smtClean="0">
                <a:latin typeface="Berlin Sans FB" pitchFamily="34" charset="0"/>
              </a:rPr>
              <a:t>21.4 = 9 + 0.01M + 0.03M – 3.6</a:t>
            </a:r>
          </a:p>
          <a:p>
            <a:r>
              <a:rPr lang="en-GB" sz="3600" dirty="0" smtClean="0">
                <a:latin typeface="Berlin Sans FB" pitchFamily="34" charset="0"/>
              </a:rPr>
              <a:t>21.4 = 0.04M + 5.4</a:t>
            </a:r>
          </a:p>
          <a:p>
            <a:r>
              <a:rPr lang="en-GB" sz="3600" dirty="0" smtClean="0">
                <a:latin typeface="Berlin Sans FB" pitchFamily="34" charset="0"/>
              </a:rPr>
              <a:t>   16 = 0.04M</a:t>
            </a:r>
          </a:p>
          <a:p>
            <a:r>
              <a:rPr lang="en-GB" sz="3600" dirty="0" smtClean="0">
                <a:latin typeface="Berlin Sans FB" pitchFamily="34" charset="0"/>
              </a:rPr>
              <a:t>    M = 400</a:t>
            </a:r>
          </a:p>
          <a:p>
            <a:endParaRPr lang="en-GB" sz="3600" dirty="0">
              <a:latin typeface="Berlin Sans FB" pitchFamily="34" charset="0"/>
            </a:endParaRPr>
          </a:p>
          <a:p>
            <a:r>
              <a:rPr lang="en-GB" sz="3600" dirty="0" err="1" smtClean="0">
                <a:latin typeface="Berlin Sans FB" pitchFamily="34" charset="0"/>
              </a:rPr>
              <a:t>Nifer</a:t>
            </a:r>
            <a:r>
              <a:rPr lang="en-GB" sz="3600" dirty="0" smtClean="0">
                <a:latin typeface="Berlin Sans FB" pitchFamily="34" charset="0"/>
              </a:rPr>
              <a:t> y </a:t>
            </a:r>
            <a:r>
              <a:rPr lang="en-GB" sz="3600" dirty="0" err="1" smtClean="0">
                <a:latin typeface="Berlin Sans FB" pitchFamily="34" charset="0"/>
              </a:rPr>
              <a:t>munudau</a:t>
            </a:r>
            <a:r>
              <a:rPr lang="en-GB" sz="3600" dirty="0" smtClean="0">
                <a:latin typeface="Berlin Sans FB" pitchFamily="34" charset="0"/>
              </a:rPr>
              <a:t> o </a:t>
            </a:r>
            <a:r>
              <a:rPr lang="en-GB" sz="3600" dirty="0" err="1" smtClean="0">
                <a:latin typeface="Berlin Sans FB" pitchFamily="34" charset="0"/>
              </a:rPr>
              <a:t>alwadau</a:t>
            </a:r>
            <a:r>
              <a:rPr lang="en-GB" sz="3600" dirty="0" smtClean="0">
                <a:latin typeface="Berlin Sans FB" pitchFamily="34" charset="0"/>
              </a:rPr>
              <a:t> = </a:t>
            </a:r>
            <a:r>
              <a:rPr lang="en-GB" sz="3600" dirty="0" smtClean="0">
                <a:latin typeface="Berlin Sans FB" pitchFamily="34" charset="0"/>
              </a:rPr>
              <a:t>400</a:t>
            </a:r>
            <a:endParaRPr lang="en-GB" sz="3600" dirty="0">
              <a:latin typeface="Berlin Sans FB" pitchFamily="34" charset="0"/>
            </a:endParaRPr>
          </a:p>
          <a:p>
            <a:r>
              <a:rPr lang="en-GB" sz="3600" dirty="0" smtClean="0"/>
              <a:t> 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196</TotalTime>
  <Words>184</Words>
  <Application>Microsoft Office PowerPoint</Application>
  <PresentationFormat>On-screen Show (4:3)</PresentationFormat>
  <Paragraphs>31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WilliD</cp:lastModifiedBy>
  <cp:revision>18</cp:revision>
  <dcterms:created xsi:type="dcterms:W3CDTF">2011-02-03T11:08:00Z</dcterms:created>
  <dcterms:modified xsi:type="dcterms:W3CDTF">2011-09-02T14:44:39Z</dcterms:modified>
</cp:coreProperties>
</file>